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4"/>
  </p:notesMasterIdLst>
  <p:sldIdLst>
    <p:sldId id="319" r:id="rId2"/>
    <p:sldId id="320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41"/>
    <p:restoredTop sz="94599"/>
  </p:normalViewPr>
  <p:slideViewPr>
    <p:cSldViewPr snapToGrid="0" snapToObjects="1">
      <p:cViewPr varScale="1">
        <p:scale>
          <a:sx n="114" d="100"/>
          <a:sy n="114" d="100"/>
        </p:scale>
        <p:origin x="1832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10.png>
</file>

<file path=ppt/media/image2.jpeg>
</file>

<file path=ppt/media/image3.tiff>
</file>

<file path=ppt/media/image4.tiff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09ACC2-15F4-9549-B7EC-0A2B034E938B}" type="datetimeFigureOut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2704F-7F34-5D4A-A451-26A3081CB5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8948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104">
            <a:extLst>
              <a:ext uri="{FF2B5EF4-FFF2-40B4-BE49-F238E27FC236}">
                <a16:creationId xmlns:a16="http://schemas.microsoft.com/office/drawing/2014/main" id="{F3338E6D-4DAA-0249-8046-AFDFBF9456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" y="0"/>
            <a:ext cx="914128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0F9A8-3FDE-FB40-A1B5-2BB638F7019C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529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AC9C5-3541-1D4A-BF92-3F391C8897DC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2038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A475F-8484-0144-B7D9-FA8543BAABA1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4225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2">
            <a:extLst>
              <a:ext uri="{FF2B5EF4-FFF2-40B4-BE49-F238E27FC236}">
                <a16:creationId xmlns:a16="http://schemas.microsoft.com/office/drawing/2014/main" id="{705CD858-9718-9443-A370-7779DE72FB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" y="0"/>
            <a:ext cx="9142642" cy="162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 dirty="0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 dirty="0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 dirty="0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 dirty="0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27243-A68D-4E49-B907-FF91536835C8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1AC4FD6-5C96-E849-854E-7800D1841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572" y="271342"/>
            <a:ext cx="8480182" cy="584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C4D32E6-2857-BF44-99DF-DC17CC66004E}"/>
              </a:ext>
            </a:extLst>
          </p:cNvPr>
          <p:cNvSpPr txBox="1"/>
          <p:nvPr userDrawn="1"/>
        </p:nvSpPr>
        <p:spPr>
          <a:xfrm>
            <a:off x="6880860" y="571500"/>
            <a:ext cx="1999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ambria" panose="02040503050406030204" pitchFamily="18" charset="0"/>
              </a:rPr>
              <a:t>M2 </a:t>
            </a:r>
            <a:r>
              <a:rPr kumimoji="1" lang="en-US" altLang="ja-JP" dirty="0" err="1">
                <a:latin typeface="Cambria" panose="02040503050406030204" pitchFamily="18" charset="0"/>
              </a:rPr>
              <a:t>Ibuki</a:t>
            </a:r>
            <a:r>
              <a:rPr kumimoji="1" lang="en-US" altLang="ja-JP" dirty="0">
                <a:latin typeface="Cambria" panose="02040503050406030204" pitchFamily="18" charset="0"/>
              </a:rPr>
              <a:t> Takeuchi</a:t>
            </a:r>
            <a:endParaRPr kumimoji="1" lang="ja-JP" altLang="en-US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2546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46089-04C7-964D-B2D1-589E4F69156C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0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96D03-6B71-3E4E-BEFC-3B99745A96BF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391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634F8-3BAB-9E49-B651-BE6DD68386B5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4477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102BB-9088-BE4C-83BB-F79C3E29F6DD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6627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49FD-E654-4843-A7D3-AD53FE119514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1126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24AB1-1DB9-8049-BECA-4C95F2DD38E4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4415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472FC-DDB4-A947-A427-28045F69B2C7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5333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572" y="271342"/>
            <a:ext cx="8480182" cy="584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572" y="1103023"/>
            <a:ext cx="8480182" cy="5006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 dirty="0"/>
              <a:t>2 </a:t>
            </a:r>
            <a:r>
              <a:rPr lang="ja-JP" altLang="en-US"/>
              <a:t>レベル</a:t>
            </a:r>
            <a:r>
              <a:rPr lang="en-US" altLang="ja-JP" dirty="0"/>
              <a:t> </a:t>
            </a:r>
            <a:endParaRPr lang="ja-JP" altLang="en-US"/>
          </a:p>
          <a:p>
            <a:pPr lvl="2"/>
            <a:r>
              <a:rPr lang="ja-JP" altLang="en-US"/>
              <a:t>第 </a:t>
            </a:r>
            <a:r>
              <a:rPr lang="en-US" altLang="ja-JP" dirty="0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 dirty="0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 dirty="0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C6D3B-9DE1-824B-AEEE-96E8AEF01640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5242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58354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8801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800" kern="1200">
          <a:solidFill>
            <a:schemeClr val="accent1">
              <a:lumMod val="50000"/>
            </a:schemeClr>
          </a:solidFill>
          <a:latin typeface="Century" panose="02040604050505020304" pitchFamily="18" charset="0"/>
          <a:ea typeface="+mn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0C0"/>
        </a:buClr>
        <a:buFont typeface="Arial" panose="020B0604020202020204" pitchFamily="34" charset="0"/>
        <a:buChar char="•"/>
        <a:defRPr kumimoji="1" sz="2200" b="0" i="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0C0"/>
        </a:buClr>
        <a:buFont typeface="Arial" panose="020B0604020202020204" pitchFamily="34" charset="0"/>
        <a:buChar char="•"/>
        <a:defRPr kumimoji="1" sz="2000" b="0" i="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0C0"/>
        </a:buClr>
        <a:buFont typeface="Arial" panose="020B0604020202020204" pitchFamily="34" charset="0"/>
        <a:buChar char="•"/>
        <a:defRPr kumimoji="1" sz="1800" b="0" i="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0C0"/>
        </a:buClr>
        <a:buFont typeface="Arial" panose="020B0604020202020204" pitchFamily="34" charset="0"/>
        <a:buChar char="•"/>
        <a:defRPr kumimoji="1" sz="1600" b="0" i="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0C0"/>
        </a:buClr>
        <a:buFont typeface="Arial" panose="020B0604020202020204" pitchFamily="34" charset="0"/>
        <a:buChar char="•"/>
        <a:defRPr kumimoji="1" sz="1400" b="0" i="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image" Target="../media/image6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F1F48CD3-EB13-9E48-B7A6-5AC103F25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Model-based offline RL(MOPO)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C861814-4FBE-8F43-91E6-4C4589717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27243-A68D-4E49-B907-FF91536835C8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F2E6424-7AEF-CB44-B3C7-7B265965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Control System Theory Group</a:t>
            </a:r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669E1834-4185-B04E-9812-9EC12A996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Weekly Report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4F32D88-278F-3E48-BF26-63E54AD58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41" y="2118732"/>
            <a:ext cx="1240003" cy="119318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FC8C647-1382-EC47-8D1B-094232F22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285" y="3429000"/>
            <a:ext cx="1053790" cy="1053790"/>
          </a:xfrm>
          <a:prstGeom prst="rect">
            <a:avLst/>
          </a:prstGeom>
        </p:spPr>
      </p:pic>
      <p:sp>
        <p:nvSpPr>
          <p:cNvPr id="8" name="左カーブ矢印 7">
            <a:extLst>
              <a:ext uri="{FF2B5EF4-FFF2-40B4-BE49-F238E27FC236}">
                <a16:creationId xmlns:a16="http://schemas.microsoft.com/office/drawing/2014/main" id="{4647BE7B-EEB9-8A47-A584-25AF351BB7ED}"/>
              </a:ext>
            </a:extLst>
          </p:cNvPr>
          <p:cNvSpPr/>
          <p:nvPr/>
        </p:nvSpPr>
        <p:spPr>
          <a:xfrm rot="18815139">
            <a:off x="1647783" y="2336330"/>
            <a:ext cx="489244" cy="1014462"/>
          </a:xfrm>
          <a:prstGeom prst="curvedLeftArrow">
            <a:avLst>
              <a:gd name="adj1" fmla="val 45198"/>
              <a:gd name="adj2" fmla="val 83125"/>
              <a:gd name="adj3" fmla="val 389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058241D-4EB4-6A49-BAB3-9A536F03E991}"/>
              </a:ext>
            </a:extLst>
          </p:cNvPr>
          <p:cNvSpPr txBox="1"/>
          <p:nvPr/>
        </p:nvSpPr>
        <p:spPr>
          <a:xfrm>
            <a:off x="440256" y="3193767"/>
            <a:ext cx="537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ambria" panose="02040503050406030204" pitchFamily="18" charset="0"/>
              </a:rPr>
              <a:t>env</a:t>
            </a:r>
            <a:endParaRPr kumimoji="1" lang="ja-JP" altLang="en-US">
              <a:latin typeface="Cambria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AEDA09B0-84FB-9C43-8450-95F186B60944}"/>
                  </a:ext>
                </a:extLst>
              </p:cNvPr>
              <p:cNvSpPr txBox="1"/>
              <p:nvPr/>
            </p:nvSpPr>
            <p:spPr>
              <a:xfrm>
                <a:off x="1098127" y="4545362"/>
                <a:ext cx="14141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{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kumimoji="1" lang="ja-JP" altLang="en-US">
                  <a:latin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AEDA09B0-84FB-9C43-8450-95F186B609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8127" y="4545362"/>
                <a:ext cx="1414105" cy="369332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右矢印 10">
            <a:extLst>
              <a:ext uri="{FF2B5EF4-FFF2-40B4-BE49-F238E27FC236}">
                <a16:creationId xmlns:a16="http://schemas.microsoft.com/office/drawing/2014/main" id="{8F43DDBD-56E1-8443-B0F9-DF40AA8FF2A4}"/>
              </a:ext>
            </a:extLst>
          </p:cNvPr>
          <p:cNvSpPr/>
          <p:nvPr/>
        </p:nvSpPr>
        <p:spPr>
          <a:xfrm>
            <a:off x="2686050" y="3713579"/>
            <a:ext cx="793130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D10852B4-0F6D-7E42-9845-7ADB06EC82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8274" y="3276784"/>
            <a:ext cx="2105797" cy="1268578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B82467B-FBAC-CF4B-BB90-F3396D5F1D6A}"/>
              </a:ext>
            </a:extLst>
          </p:cNvPr>
          <p:cNvSpPr txBox="1"/>
          <p:nvPr/>
        </p:nvSpPr>
        <p:spPr>
          <a:xfrm>
            <a:off x="4300260" y="4545362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ambria" panose="02040503050406030204" pitchFamily="18" charset="0"/>
              </a:rPr>
              <a:t>model</a:t>
            </a:r>
            <a:endParaRPr kumimoji="1" lang="ja-JP" altLang="en-US">
              <a:latin typeface="Cambria" panose="02040503050406030204" pitchFamily="18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F502B2B-7E95-034F-BB19-32204AC9E654}"/>
              </a:ext>
            </a:extLst>
          </p:cNvPr>
          <p:cNvSpPr txBox="1"/>
          <p:nvPr/>
        </p:nvSpPr>
        <p:spPr>
          <a:xfrm>
            <a:off x="7422812" y="4540678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ambria" panose="02040503050406030204" pitchFamily="18" charset="0"/>
              </a:rPr>
              <a:t>agent</a:t>
            </a:r>
            <a:endParaRPr kumimoji="1" lang="ja-JP" altLang="en-US">
              <a:latin typeface="Cambria" panose="02040503050406030204" pitchFamily="18" charset="0"/>
            </a:endParaRP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22FF5819-1DED-BE41-A317-1F5317B928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4758" y="3272100"/>
            <a:ext cx="2105797" cy="1268578"/>
          </a:xfrm>
          <a:prstGeom prst="rect">
            <a:avLst/>
          </a:prstGeom>
        </p:spPr>
      </p:pic>
      <p:sp>
        <p:nvSpPr>
          <p:cNvPr id="21" name="左カーブ矢印 20">
            <a:extLst>
              <a:ext uri="{FF2B5EF4-FFF2-40B4-BE49-F238E27FC236}">
                <a16:creationId xmlns:a16="http://schemas.microsoft.com/office/drawing/2014/main" id="{9CF70D22-21BE-5946-BE05-71C70982F1B1}"/>
              </a:ext>
            </a:extLst>
          </p:cNvPr>
          <p:cNvSpPr/>
          <p:nvPr/>
        </p:nvSpPr>
        <p:spPr>
          <a:xfrm rot="16200000">
            <a:off x="6045510" y="2734986"/>
            <a:ext cx="489244" cy="1014462"/>
          </a:xfrm>
          <a:prstGeom prst="curvedLeftArrow">
            <a:avLst>
              <a:gd name="adj1" fmla="val 45198"/>
              <a:gd name="adj2" fmla="val 83125"/>
              <a:gd name="adj3" fmla="val 389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左カーブ矢印 21">
            <a:extLst>
              <a:ext uri="{FF2B5EF4-FFF2-40B4-BE49-F238E27FC236}">
                <a16:creationId xmlns:a16="http://schemas.microsoft.com/office/drawing/2014/main" id="{23432F5C-03BB-104A-8F26-4E62C3645C4A}"/>
              </a:ext>
            </a:extLst>
          </p:cNvPr>
          <p:cNvSpPr/>
          <p:nvPr/>
        </p:nvSpPr>
        <p:spPr>
          <a:xfrm rot="5400000">
            <a:off x="5982326" y="4158157"/>
            <a:ext cx="489244" cy="1014462"/>
          </a:xfrm>
          <a:prstGeom prst="curvedLeftArrow">
            <a:avLst>
              <a:gd name="adj1" fmla="val 45198"/>
              <a:gd name="adj2" fmla="val 83125"/>
              <a:gd name="adj3" fmla="val 389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F22CCD6C-1CFE-5E49-8A78-A7E9038D59B9}"/>
                  </a:ext>
                </a:extLst>
              </p:cNvPr>
              <p:cNvSpPr txBox="1"/>
              <p:nvPr/>
            </p:nvSpPr>
            <p:spPr>
              <a:xfrm>
                <a:off x="5893503" y="2530656"/>
                <a:ext cx="791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kumimoji="1" lang="ja-JP" altLang="en-US">
                  <a:latin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F22CCD6C-1CFE-5E49-8A78-A7E9038D59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3503" y="2530656"/>
                <a:ext cx="791627" cy="369332"/>
              </a:xfrm>
              <a:prstGeom prst="rect">
                <a:avLst/>
              </a:prstGeom>
              <a:blipFill>
                <a:blip r:embed="rId6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9772BBA6-936D-4A4E-A8FF-05B54F9D488D}"/>
                  </a:ext>
                </a:extLst>
              </p:cNvPr>
              <p:cNvSpPr txBox="1"/>
              <p:nvPr/>
            </p:nvSpPr>
            <p:spPr>
              <a:xfrm>
                <a:off x="5909244" y="4944412"/>
                <a:ext cx="7601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</m:oMath>
                  </m:oMathPara>
                </a14:m>
                <a:endParaRPr kumimoji="1" lang="ja-JP" altLang="en-US">
                  <a:latin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9772BBA6-936D-4A4E-A8FF-05B54F9D48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9244" y="4944412"/>
                <a:ext cx="760144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94143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FFC759AC-5F85-6B4A-ACA6-DE754E4D0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Does MOPO have any weak point?</a:t>
            </a:r>
          </a:p>
          <a:p>
            <a:pPr lvl="1"/>
            <a:r>
              <a:rPr lang="en-US" altLang="ja-JP" dirty="0"/>
              <a:t>Can I conclude that MOPO is better than system identification??</a:t>
            </a:r>
          </a:p>
          <a:p>
            <a:pPr lvl="1"/>
            <a:endParaRPr lang="en-US" altLang="ja-JP" dirty="0"/>
          </a:p>
          <a:p>
            <a:pPr lvl="1"/>
            <a:r>
              <a:rPr kumimoji="1" lang="en-US" altLang="ja-JP" dirty="0"/>
              <a:t>S. Le</a:t>
            </a:r>
            <a:r>
              <a:rPr lang="en-US" altLang="ja-JP" dirty="0"/>
              <a:t>vine, A. Kumar, G. Tucker and Justin Fu. “Offline Reinforcement Learning: Tutorial, Review, and Perspectives on Open Problems ”, </a:t>
            </a:r>
            <a:r>
              <a:rPr lang="en-US" altLang="ja-JP" i="1" dirty="0" err="1"/>
              <a:t>arXiv</a:t>
            </a:r>
            <a:r>
              <a:rPr lang="en-US" altLang="ja-JP" i="1" dirty="0"/>
              <a:t> preprint </a:t>
            </a:r>
            <a:r>
              <a:rPr lang="en-US" altLang="ja-JP" i="1" dirty="0" err="1"/>
              <a:t>arXiv</a:t>
            </a:r>
            <a:r>
              <a:rPr lang="en-US" altLang="ja-JP" i="1" dirty="0"/>
              <a:t>: 2005.01643, </a:t>
            </a:r>
            <a:r>
              <a:rPr lang="en-US" altLang="ja-JP" dirty="0"/>
              <a:t>2020.</a:t>
            </a:r>
            <a:endParaRPr kumimoji="1" lang="ja-JP" altLang="en-US" i="1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729D4B5-40EB-BE44-BAA8-F5EE63257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27243-A68D-4E49-B907-FF91536835C8}" type="datetime1">
              <a:rPr kumimoji="1" lang="ja-JP" altLang="en-US" smtClean="0"/>
              <a:t>2020/6/16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9941F33-DACD-6C4C-A571-74B8C6D4E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Control System Theory Group</a:t>
            </a:r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92DE1F9B-DD14-FB4C-8755-7F8861F19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Weekly Report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1518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37727</TotalTime>
  <Words>84</Words>
  <Application>Microsoft Macintosh PowerPoint</Application>
  <PresentationFormat>画面に合わせる (4:3)</PresentationFormat>
  <Paragraphs>17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9" baseType="lpstr">
      <vt:lpstr>游ゴシック</vt:lpstr>
      <vt:lpstr>Arial</vt:lpstr>
      <vt:lpstr>Calibri</vt:lpstr>
      <vt:lpstr>Cambria</vt:lpstr>
      <vt:lpstr>Cambria Math</vt:lpstr>
      <vt:lpstr>Century</vt:lpstr>
      <vt:lpstr>Office テーマ</vt:lpstr>
      <vt:lpstr>Weekly Report</vt:lpstr>
      <vt:lpstr>Weekly Report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PC-A009</dc:creator>
  <cp:lastModifiedBy>takeuchi.ibuki.45r@st.kyoto-u.ac.jp</cp:lastModifiedBy>
  <cp:revision>440</cp:revision>
  <cp:lastPrinted>2020-04-14T07:37:39Z</cp:lastPrinted>
  <dcterms:created xsi:type="dcterms:W3CDTF">2019-05-25T02:00:40Z</dcterms:created>
  <dcterms:modified xsi:type="dcterms:W3CDTF">2020-06-16T01:06:25Z</dcterms:modified>
</cp:coreProperties>
</file>

<file path=docProps/thumbnail.jpeg>
</file>